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660" r:id="rId1"/>
  </p:sldMasterIdLst>
  <p:notesMasterIdLst>
    <p:notesMasterId r:id="rId22"/>
  </p:notesMasterIdLst>
  <p:sldIdLst>
    <p:sldId id="425" r:id="rId2"/>
    <p:sldId id="426" r:id="rId3"/>
    <p:sldId id="429" r:id="rId4"/>
    <p:sldId id="433" r:id="rId5"/>
    <p:sldId id="434" r:id="rId6"/>
    <p:sldId id="439" r:id="rId7"/>
    <p:sldId id="444" r:id="rId8"/>
    <p:sldId id="427" r:id="rId9"/>
    <p:sldId id="428" r:id="rId10"/>
    <p:sldId id="430" r:id="rId11"/>
    <p:sldId id="431" r:id="rId12"/>
    <p:sldId id="435" r:id="rId13"/>
    <p:sldId id="436" r:id="rId14"/>
    <p:sldId id="437" r:id="rId15"/>
    <p:sldId id="438" r:id="rId16"/>
    <p:sldId id="440" r:id="rId17"/>
    <p:sldId id="441" r:id="rId18"/>
    <p:sldId id="442" r:id="rId19"/>
    <p:sldId id="443" r:id="rId20"/>
    <p:sldId id="445" r:id="rId21"/>
  </p:sldIdLst>
  <p:sldSz cx="9144000" cy="6858000" type="screen4x3"/>
  <p:notesSz cx="6858000" cy="9144000"/>
  <p:embeddedFontLst>
    <p:embeddedFont>
      <p:font typeface="나눔고딕" charset="-127"/>
      <p:regular r:id="rId23"/>
      <p:bold r:id="rId24"/>
    </p:embeddedFont>
    <p:embeddedFont>
      <p:font typeface="맑은 고딕" pitchFamily="50" charset="-127"/>
      <p:regular r:id="rId25"/>
      <p:bold r:id="rId26"/>
    </p:embeddedFont>
    <p:embeddedFont>
      <p:font typeface="나눔고딕 ExtraBold" charset="-127"/>
      <p:bold r:id="rId27"/>
    </p:embeddedFont>
    <p:embeddedFont>
      <p:font typeface="나눔명조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  <p15:guide id="3" orient="horz" pos="210" userDrawn="1">
          <p15:clr>
            <a:srgbClr val="A4A3A4"/>
          </p15:clr>
        </p15:guide>
        <p15:guide id="4" orient="horz" pos="550" userDrawn="1">
          <p15:clr>
            <a:srgbClr val="A4A3A4"/>
          </p15:clr>
        </p15:guide>
        <p15:guide id="5" pos="45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50705E"/>
    <a:srgbClr val="5D997C"/>
    <a:srgbClr val="6574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898" autoAdjust="0"/>
    <p:restoredTop sz="94660"/>
  </p:normalViewPr>
  <p:slideViewPr>
    <p:cSldViewPr snapToGrid="0" showGuides="1">
      <p:cViewPr varScale="1">
        <p:scale>
          <a:sx n="108" d="100"/>
          <a:sy n="108" d="100"/>
        </p:scale>
        <p:origin x="-120" y="-96"/>
      </p:cViewPr>
      <p:guideLst>
        <p:guide orient="horz" pos="2160"/>
        <p:guide orient="horz" pos="210"/>
        <p:guide orient="horz" pos="550"/>
        <p:guide pos="2880"/>
        <p:guide pos="45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90" d="100"/>
        <a:sy n="9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74749A-4B7C-42FE-8A86-5F129B23FD27}" type="datetimeFigureOut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3C4C4-ECCF-45C3-88B9-BCB3EC222BC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62195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19637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11779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46041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459738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51477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412426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2408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75193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77573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30784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73078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4077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9050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81382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44311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24278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5922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705265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E3C4C4-ECCF-45C3-88B9-BCB3EC222BCA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72098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53673A-E2EB-40BC-819A-8D262F136CBE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0367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6A8FB-A693-41E8-8357-62AB61B82B3C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8802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A7AB0-38E2-4597-9B80-F3966BCE893F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2183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930729"/>
            <a:ext cx="7886700" cy="5425622"/>
          </a:xfrm>
        </p:spPr>
        <p:txBody>
          <a:bodyPr>
            <a:normAutofit/>
          </a:bodyPr>
          <a:lstStyle>
            <a:lvl1pPr marL="228600" indent="-228600">
              <a:buFont typeface="Wingdings" panose="05000000000000000000" pitchFamily="2" charset="2"/>
              <a:buChar char="§"/>
              <a:defRPr sz="1600" spc="-60" baseline="0"/>
            </a:lvl1pPr>
            <a:lvl2pPr marL="685800" indent="-228600">
              <a:buFont typeface="Arial" panose="020B0604020202020204" pitchFamily="34" charset="0"/>
              <a:buChar char="•"/>
              <a:defRPr sz="1600" spc="-60" baseline="0"/>
            </a:lvl2pPr>
            <a:lvl3pPr marL="1143000" indent="-228600">
              <a:buFont typeface="나눔명조" panose="02020603020101020101" pitchFamily="18" charset="-127"/>
              <a:buChar char="–"/>
              <a:defRPr sz="1600" spc="-60" baseline="0"/>
            </a:lvl3pPr>
            <a:lvl4pPr marL="1600200" indent="-228600">
              <a:buFont typeface="나눔명조" panose="02020603020101020101" pitchFamily="18" charset="-127"/>
              <a:buChar char="–"/>
              <a:defRPr sz="1600" spc="-60" baseline="0"/>
            </a:lvl4pPr>
            <a:lvl5pPr marL="2057400" indent="-228600">
              <a:buFont typeface="나눔명조" panose="02020603020101020101" pitchFamily="18" charset="-127"/>
              <a:buChar char="–"/>
              <a:defRPr sz="1600" spc="-60" baseline="0"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04A02-93C9-40C3-B942-BC7B690A6F91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53250" y="6492875"/>
            <a:ext cx="20574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defRPr>
            </a:lvl1pPr>
          </a:lstStyle>
          <a:p>
            <a:fld id="{44CD35DA-7DA3-4004-95B7-1DAC72F1C79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3717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859BA-021E-47F7-8CB2-0C94F96EE36C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4068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616BEE-98B5-4469-9220-9F340EFD2D91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985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0606D-45FE-4509-B610-88C4980A74E4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3544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C0E7D-4A14-415F-9761-3E0AADF0FCCD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7746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C0B97-D857-4C95-A2D8-9646D44D8ACD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3128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62FE23-0F75-4ED3-9C24-00B9D9CAFDA9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5315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309071-8E37-486E-A4A6-17B345ECC0F2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8240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D5A132-9F9C-44CD-8A71-576833650BC2}" type="datetime1">
              <a:rPr lang="ko-KR" altLang="en-US" smtClean="0"/>
              <a:t>2018-02-02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CD35DA-7DA3-4004-95B7-1DAC72F1C79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0584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9156700" cy="68580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23686" y="3054282"/>
            <a:ext cx="63545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반복문</a:t>
            </a:r>
            <a:r>
              <a:rPr lang="ko-KR" altLang="en-US" sz="28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 복습하기</a:t>
            </a:r>
            <a:endParaRPr lang="ko-KR" altLang="en-US" sz="36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14762"/>
          <a:stretch/>
        </p:blipFill>
        <p:spPr>
          <a:xfrm>
            <a:off x="4166486" y="2161303"/>
            <a:ext cx="823727" cy="702129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8" t="86429" r="49815" b="4524"/>
          <a:stretch/>
        </p:blipFill>
        <p:spPr>
          <a:xfrm rot="5400000">
            <a:off x="-663653" y="5860399"/>
            <a:ext cx="1638455" cy="33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256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10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434867"/>
            <a:ext cx="7759700" cy="4416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7105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11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30403"/>
            <a:ext cx="7759700" cy="16549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89514" y="2994406"/>
            <a:ext cx="4572000" cy="1446550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 smtClean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</a:t>
            </a:r>
            <a:r>
              <a:rPr lang="pt-BR" altLang="ko-KR" sz="1100" dirty="0">
                <a:solidFill>
                  <a:srgbClr val="FF0000"/>
                </a:solidFill>
              </a:rPr>
              <a:t>n,total=0,0</a:t>
            </a:r>
          </a:p>
          <a:p>
            <a:pPr lvl="1"/>
            <a:endParaRPr lang="pt-BR" altLang="ko-KR" sz="1100" dirty="0">
              <a:solidFill>
                <a:srgbClr val="FF0000"/>
              </a:solidFill>
            </a:endParaRPr>
          </a:p>
          <a:p>
            <a:pPr lvl="1"/>
            <a:r>
              <a:rPr lang="pt-BR" altLang="ko-KR" sz="1100" dirty="0" smtClean="0">
                <a:solidFill>
                  <a:srgbClr val="FF0000"/>
                </a:solidFill>
              </a:rPr>
              <a:t>	while </a:t>
            </a:r>
            <a:r>
              <a:rPr lang="pt-BR" altLang="ko-KR" sz="1100" dirty="0">
                <a:solidFill>
                  <a:srgbClr val="FF0000"/>
                </a:solidFill>
              </a:rPr>
              <a:t>total&lt;1000:</a:t>
            </a:r>
          </a:p>
          <a:p>
            <a:pPr lvl="1"/>
            <a:r>
              <a:rPr lang="pt-BR" altLang="ko-KR" sz="1100" dirty="0" smtClean="0">
                <a:solidFill>
                  <a:srgbClr val="FF0000"/>
                </a:solidFill>
              </a:rPr>
              <a:t>	    n</a:t>
            </a:r>
            <a:r>
              <a:rPr lang="pt-BR" altLang="ko-KR" sz="1100" dirty="0">
                <a:solidFill>
                  <a:srgbClr val="FF0000"/>
                </a:solidFill>
              </a:rPr>
              <a:t>+=1</a:t>
            </a:r>
          </a:p>
          <a:p>
            <a:pPr lvl="1"/>
            <a:r>
              <a:rPr lang="pt-BR" altLang="ko-KR" sz="1100" dirty="0" smtClean="0">
                <a:solidFill>
                  <a:srgbClr val="FF0000"/>
                </a:solidFill>
              </a:rPr>
              <a:t>	    </a:t>
            </a:r>
            <a:r>
              <a:rPr lang="pt-BR" altLang="ko-KR" sz="1100" dirty="0">
                <a:solidFill>
                  <a:srgbClr val="FF0000"/>
                </a:solidFill>
              </a:rPr>
              <a:t>total+=n</a:t>
            </a:r>
          </a:p>
          <a:p>
            <a:pPr lvl="1"/>
            <a:endParaRPr lang="pt-BR" altLang="ko-KR" sz="1100" dirty="0">
              <a:solidFill>
                <a:srgbClr val="FF0000"/>
              </a:solidFill>
            </a:endParaRPr>
          </a:p>
          <a:p>
            <a:pPr lvl="1"/>
            <a:r>
              <a:rPr lang="pt-BR" altLang="ko-KR" sz="1100" dirty="0" smtClean="0">
                <a:solidFill>
                  <a:srgbClr val="FF0000"/>
                </a:solidFill>
              </a:rPr>
              <a:t>	print(n</a:t>
            </a:r>
            <a:r>
              <a:rPr lang="pt-BR" altLang="ko-KR" sz="1100" dirty="0">
                <a:solidFill>
                  <a:srgbClr val="FF0000"/>
                </a:solidFill>
              </a:rPr>
              <a:t>)</a:t>
            </a:r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32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list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12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538579"/>
            <a:ext cx="7759700" cy="2679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950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list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를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13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1435763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89514" y="2994406"/>
            <a:ext cx="4572000" cy="195438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 smtClean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</a:t>
            </a:r>
            <a:r>
              <a:rPr lang="en-US" altLang="ko-KR" sz="1100" dirty="0" err="1">
                <a:solidFill>
                  <a:srgbClr val="FF0000"/>
                </a:solidFill>
              </a:rPr>
              <a:t>word_list</a:t>
            </a:r>
            <a:r>
              <a:rPr lang="en-US" altLang="ko-KR" sz="1100" dirty="0">
                <a:solidFill>
                  <a:srgbClr val="FF0000"/>
                </a:solidFill>
              </a:rPr>
              <a:t>=['</a:t>
            </a:r>
            <a:r>
              <a:rPr lang="en-US" altLang="ko-KR" sz="1100" dirty="0" err="1">
                <a:solidFill>
                  <a:srgbClr val="FF0000"/>
                </a:solidFill>
              </a:rPr>
              <a:t>scramble','kindly','do','learn</a:t>
            </a:r>
            <a:r>
              <a:rPr lang="en-US" altLang="ko-KR" sz="1100" dirty="0">
                <a:solidFill>
                  <a:srgbClr val="FF0000"/>
                </a:solidFill>
              </a:rPr>
              <a:t>']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print(</a:t>
            </a:r>
            <a:r>
              <a:rPr lang="en-US" altLang="ko-KR" sz="1100" dirty="0" err="1" smtClean="0">
                <a:solidFill>
                  <a:srgbClr val="FF0000"/>
                </a:solidFill>
              </a:rPr>
              <a:t>word_list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for </a:t>
            </a:r>
            <a:r>
              <a:rPr lang="en-US" altLang="ko-KR" sz="1100" dirty="0">
                <a:solidFill>
                  <a:srgbClr val="FF0000"/>
                </a:solidFill>
              </a:rPr>
              <a:t>k in range(0,4,1):</a:t>
            </a: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    </a:t>
            </a:r>
            <a:r>
              <a:rPr lang="en-US" altLang="ko-KR" sz="1100" dirty="0">
                <a:solidFill>
                  <a:srgbClr val="FF0000"/>
                </a:solidFill>
              </a:rPr>
              <a:t>temp=</a:t>
            </a:r>
            <a:r>
              <a:rPr lang="en-US" altLang="ko-KR" sz="1100" dirty="0" err="1">
                <a:solidFill>
                  <a:srgbClr val="FF0000"/>
                </a:solidFill>
              </a:rPr>
              <a:t>word_list.pop</a:t>
            </a:r>
            <a:r>
              <a:rPr lang="en-US" altLang="ko-KR" sz="1100" dirty="0">
                <a:solidFill>
                  <a:srgbClr val="FF0000"/>
                </a:solidFill>
              </a:rPr>
              <a:t>()</a:t>
            </a: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    </a:t>
            </a:r>
            <a:r>
              <a:rPr lang="en-US" altLang="ko-KR" sz="1100" dirty="0">
                <a:solidFill>
                  <a:srgbClr val="FF0000"/>
                </a:solidFill>
              </a:rPr>
              <a:t>temp="</a:t>
            </a:r>
            <a:r>
              <a:rPr lang="en-US" altLang="ko-KR" sz="1100" dirty="0" err="1">
                <a:solidFill>
                  <a:srgbClr val="FF0000"/>
                </a:solidFill>
              </a:rPr>
              <a:t>un"+temp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    </a:t>
            </a:r>
            <a:r>
              <a:rPr lang="en-US" altLang="ko-KR" sz="1100" dirty="0" err="1">
                <a:solidFill>
                  <a:srgbClr val="FF0000"/>
                </a:solidFill>
              </a:rPr>
              <a:t>word_list.insert</a:t>
            </a:r>
            <a:r>
              <a:rPr lang="en-US" altLang="ko-KR" sz="1100" dirty="0">
                <a:solidFill>
                  <a:srgbClr val="FF0000"/>
                </a:solidFill>
              </a:rPr>
              <a:t>(0,temp)</a:t>
            </a: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print(</a:t>
            </a:r>
            <a:r>
              <a:rPr lang="en-US" altLang="ko-KR" sz="1100" dirty="0" err="1" smtClean="0">
                <a:solidFill>
                  <a:srgbClr val="FF0000"/>
                </a:solidFill>
              </a:rPr>
              <a:t>word_list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741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문자열을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14</a:t>
            </a:fld>
            <a:endParaRPr lang="ko-KR" altLang="en-US" dirty="0"/>
          </a:p>
        </p:txBody>
      </p:sp>
      <p:pic>
        <p:nvPicPr>
          <p:cNvPr id="7" name="내용 개체 틀 6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506107"/>
            <a:ext cx="7759700" cy="4274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8619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문자열을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15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17371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32646" y="3362276"/>
            <a:ext cx="4572000" cy="2123658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 smtClean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 err="1">
                <a:solidFill>
                  <a:srgbClr val="FF0000"/>
                </a:solidFill>
              </a:rPr>
              <a:t>alpa</a:t>
            </a:r>
            <a:r>
              <a:rPr lang="en-US" altLang="ko-KR" sz="1100" dirty="0">
                <a:solidFill>
                  <a:srgbClr val="FF0000"/>
                </a:solidFill>
              </a:rPr>
              <a:t>='</a:t>
            </a:r>
            <a:r>
              <a:rPr lang="en-US" altLang="ko-KR" sz="1100" dirty="0" err="1">
                <a:solidFill>
                  <a:srgbClr val="FF0000"/>
                </a:solidFill>
              </a:rPr>
              <a:t>abcde</a:t>
            </a:r>
            <a:r>
              <a:rPr lang="en-US" altLang="ko-KR" sz="1100" dirty="0">
                <a:solidFill>
                  <a:srgbClr val="FF0000"/>
                </a:solidFill>
              </a:rPr>
              <a:t>'</a:t>
            </a:r>
          </a:p>
          <a:p>
            <a:pPr lvl="1"/>
            <a:r>
              <a:rPr lang="en-US" altLang="ko-KR" sz="1100" dirty="0" err="1">
                <a:solidFill>
                  <a:srgbClr val="FF0000"/>
                </a:solidFill>
              </a:rPr>
              <a:t>alpa_list</a:t>
            </a:r>
            <a:r>
              <a:rPr lang="en-US" altLang="ko-KR" sz="1100" dirty="0">
                <a:solidFill>
                  <a:srgbClr val="FF0000"/>
                </a:solidFill>
              </a:rPr>
              <a:t>=list(</a:t>
            </a:r>
            <a:r>
              <a:rPr lang="en-US" altLang="ko-KR" sz="1100" dirty="0" err="1">
                <a:solidFill>
                  <a:srgbClr val="FF0000"/>
                </a:solidFill>
              </a:rPr>
              <a:t>alpa</a:t>
            </a:r>
            <a:r>
              <a:rPr lang="en-US" altLang="ko-KR" sz="1100" dirty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order=1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temp=""</a:t>
            </a:r>
          </a:p>
          <a:p>
            <a:pPr lvl="1"/>
            <a:r>
              <a:rPr lang="en-US" altLang="ko-KR" sz="1100" dirty="0" err="1">
                <a:solidFill>
                  <a:srgbClr val="FF0000"/>
                </a:solidFill>
              </a:rPr>
              <a:t>alpa_list.reverse</a:t>
            </a:r>
            <a:r>
              <a:rPr lang="en-US" altLang="ko-KR" sz="1100" dirty="0">
                <a:solidFill>
                  <a:srgbClr val="FF0000"/>
                </a:solidFill>
              </a:rPr>
              <a:t>()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for k in range(order, </a:t>
            </a:r>
            <a:r>
              <a:rPr lang="en-US" altLang="ko-KR" sz="1100" dirty="0" err="1">
                <a:solidFill>
                  <a:srgbClr val="FF0000"/>
                </a:solidFill>
              </a:rPr>
              <a:t>len</a:t>
            </a:r>
            <a:r>
              <a:rPr lang="en-US" altLang="ko-KR" sz="1100" dirty="0">
                <a:solidFill>
                  <a:srgbClr val="FF0000"/>
                </a:solidFill>
              </a:rPr>
              <a:t>(</a:t>
            </a:r>
            <a:r>
              <a:rPr lang="en-US" altLang="ko-KR" sz="1100" dirty="0" err="1">
                <a:solidFill>
                  <a:srgbClr val="FF0000"/>
                </a:solidFill>
              </a:rPr>
              <a:t>alpa</a:t>
            </a:r>
            <a:r>
              <a:rPr lang="en-US" altLang="ko-KR" sz="1100" dirty="0">
                <a:solidFill>
                  <a:srgbClr val="FF0000"/>
                </a:solidFill>
              </a:rPr>
              <a:t>)+1,1):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temp=</a:t>
            </a:r>
            <a:r>
              <a:rPr lang="en-US" altLang="ko-KR" sz="1100" dirty="0" err="1">
                <a:solidFill>
                  <a:srgbClr val="FF0000"/>
                </a:solidFill>
              </a:rPr>
              <a:t>alpa_list.pop</a:t>
            </a:r>
            <a:r>
              <a:rPr lang="en-US" altLang="ko-KR" sz="1100" dirty="0">
                <a:solidFill>
                  <a:srgbClr val="FF0000"/>
                </a:solidFill>
              </a:rPr>
              <a:t>()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print(temp)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809358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값을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16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2807"/>
            <a:ext cx="7759700" cy="4521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267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입력 값을 활용한 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for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17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87613"/>
            <a:ext cx="7759700" cy="213172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524019" y="3704926"/>
            <a:ext cx="4572000" cy="1107996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 smtClean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n=</a:t>
            </a:r>
            <a:r>
              <a:rPr lang="en-US" altLang="ko-KR" sz="1100" dirty="0" err="1">
                <a:solidFill>
                  <a:srgbClr val="FF0000"/>
                </a:solidFill>
              </a:rPr>
              <a:t>int</a:t>
            </a:r>
            <a:r>
              <a:rPr lang="en-US" altLang="ko-KR" sz="1100" dirty="0">
                <a:solidFill>
                  <a:srgbClr val="FF0000"/>
                </a:solidFill>
              </a:rPr>
              <a:t>(input("</a:t>
            </a:r>
            <a:r>
              <a:rPr lang="ko-KR" altLang="en-US" sz="1100" dirty="0" err="1">
                <a:solidFill>
                  <a:srgbClr val="FF0000"/>
                </a:solidFill>
              </a:rPr>
              <a:t>정수를입력해주세요</a:t>
            </a:r>
            <a:r>
              <a:rPr lang="en-US" altLang="ko-KR" sz="1100" dirty="0">
                <a:solidFill>
                  <a:srgbClr val="FF0000"/>
                </a:solidFill>
              </a:rPr>
              <a:t>"))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fact=1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for k in range(1,n+1,1):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fact*=k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print(n,'!=',fact)	</a:t>
            </a:r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45426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조건문과 반복문의 혼용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18</a:t>
            </a:fld>
            <a:endParaRPr lang="ko-KR" altLang="en-US" dirty="0"/>
          </a:p>
        </p:txBody>
      </p:sp>
      <p:pic>
        <p:nvPicPr>
          <p:cNvPr id="5" name="내용 개체 틀 4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401718"/>
            <a:ext cx="7759700" cy="4729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4988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조건문과 반복문의 혼용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19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8500" y="885277"/>
            <a:ext cx="7759700" cy="368256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698500" y="4634033"/>
            <a:ext cx="4572000" cy="195438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 smtClean="0">
                <a:solidFill>
                  <a:srgbClr val="FF0000"/>
                </a:solidFill>
              </a:rPr>
              <a:t>)</a:t>
            </a:r>
          </a:p>
          <a:p>
            <a:pPr lvl="1"/>
            <a:r>
              <a:rPr lang="en-US" altLang="ko-KR" sz="1100" dirty="0" err="1">
                <a:solidFill>
                  <a:srgbClr val="FF0000"/>
                </a:solidFill>
              </a:rPr>
              <a:t>mixlist</a:t>
            </a:r>
            <a:r>
              <a:rPr lang="en-US" altLang="ko-KR" sz="1100" dirty="0">
                <a:solidFill>
                  <a:srgbClr val="FF0000"/>
                </a:solidFill>
              </a:rPr>
              <a:t>=['apple',5,'banana','grape',3,8,6,'melon']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for k in </a:t>
            </a:r>
            <a:r>
              <a:rPr lang="en-US" altLang="ko-KR" sz="1100" dirty="0" err="1">
                <a:solidFill>
                  <a:srgbClr val="FF0000"/>
                </a:solidFill>
              </a:rPr>
              <a:t>mixlist</a:t>
            </a:r>
            <a:r>
              <a:rPr lang="en-US" altLang="ko-KR" sz="1100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if type(k)==</a:t>
            </a:r>
            <a:r>
              <a:rPr lang="en-US" altLang="ko-KR" sz="1100" dirty="0" err="1">
                <a:solidFill>
                  <a:srgbClr val="FF0000"/>
                </a:solidFill>
              </a:rPr>
              <a:t>str</a:t>
            </a:r>
            <a:r>
              <a:rPr lang="en-US" altLang="ko-KR" sz="1100" dirty="0">
                <a:solidFill>
                  <a:srgbClr val="FF0000"/>
                </a:solidFill>
              </a:rPr>
              <a:t>: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    print(k)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    print("type is string")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else: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    print(k)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        print("type is integer")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06213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</a:t>
            </a:fld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다음의 프로그램의 실행 결과를 예측하여 보자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(a)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(b)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r>
              <a:rPr lang="en-US" altLang="ko-KR" dirty="0"/>
              <a:t>(c)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1534" y="2095477"/>
            <a:ext cx="3999323" cy="37310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783581" y="266835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(a</a:t>
            </a:r>
            <a:r>
              <a:rPr lang="en-US" altLang="ko-KR" dirty="0" smtClean="0">
                <a:solidFill>
                  <a:srgbClr val="FF0000"/>
                </a:solidFill>
              </a:rPr>
              <a:t>)  30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598673" y="2668352"/>
            <a:ext cx="8980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dirty="0">
                <a:solidFill>
                  <a:srgbClr val="FF0000"/>
                </a:solidFill>
              </a:rPr>
              <a:t>(b</a:t>
            </a:r>
            <a:r>
              <a:rPr lang="en-US" altLang="ko-KR" dirty="0" smtClean="0">
                <a:solidFill>
                  <a:srgbClr val="FF0000"/>
                </a:solidFill>
              </a:rPr>
              <a:t>)  81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5842828" y="3330204"/>
            <a:ext cx="82432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 algn="r">
              <a:buAutoNum type="alphaLcParenBoth" startAt="3"/>
            </a:pPr>
            <a:r>
              <a:rPr lang="en-US" altLang="ko-KR" dirty="0" smtClean="0">
                <a:solidFill>
                  <a:srgbClr val="FF0000"/>
                </a:solidFill>
              </a:rPr>
              <a:t>Ha</a:t>
            </a:r>
            <a:endParaRPr lang="en-US" altLang="ko-KR" dirty="0">
              <a:solidFill>
                <a:srgbClr val="FF0000"/>
              </a:solidFill>
            </a:endParaRPr>
          </a:p>
          <a:p>
            <a:pPr algn="r"/>
            <a:r>
              <a:rPr lang="en-US" altLang="ko-KR" dirty="0" smtClean="0">
                <a:solidFill>
                  <a:srgbClr val="FF0000"/>
                </a:solidFill>
              </a:rPr>
              <a:t>Ha</a:t>
            </a:r>
          </a:p>
          <a:p>
            <a:pPr algn="r"/>
            <a:r>
              <a:rPr lang="en-US" altLang="ko-KR" dirty="0" smtClean="0">
                <a:solidFill>
                  <a:srgbClr val="FF0000"/>
                </a:solidFill>
              </a:rPr>
              <a:t>Ha</a:t>
            </a:r>
          </a:p>
          <a:p>
            <a:pPr algn="r"/>
            <a:r>
              <a:rPr lang="en-US" altLang="ko-KR" dirty="0" smtClean="0">
                <a:solidFill>
                  <a:srgbClr val="FF0000"/>
                </a:solidFill>
              </a:rPr>
              <a:t>Ha</a:t>
            </a:r>
          </a:p>
          <a:p>
            <a:pPr algn="r"/>
            <a:r>
              <a:rPr lang="en-US" altLang="ko-KR" dirty="0" smtClean="0">
                <a:solidFill>
                  <a:srgbClr val="FF0000"/>
                </a:solidFill>
              </a:rPr>
              <a:t>ha</a:t>
            </a:r>
            <a:endParaRPr lang="en-US" altLang="ko-KR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17823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커피 문제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20</a:t>
            </a:fld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340456" y="926751"/>
            <a:ext cx="8128979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coffee=0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 err="1">
                <a:solidFill>
                  <a:srgbClr val="FF0000"/>
                </a:solidFill>
              </a:rPr>
              <a:t>def</a:t>
            </a:r>
            <a:r>
              <a:rPr lang="en-US" altLang="ko-KR" sz="1000" dirty="0">
                <a:solidFill>
                  <a:srgbClr val="FF0000"/>
                </a:solidFill>
              </a:rPr>
              <a:t> </a:t>
            </a:r>
            <a:r>
              <a:rPr lang="en-US" altLang="ko-KR" sz="1000" dirty="0" err="1">
                <a:solidFill>
                  <a:srgbClr val="FF0000"/>
                </a:solidFill>
              </a:rPr>
              <a:t>coffee_machine</a:t>
            </a:r>
            <a:r>
              <a:rPr lang="en-US" altLang="ko-KR" sz="1000" dirty="0">
                <a:solidFill>
                  <a:srgbClr val="FF0000"/>
                </a:solidFill>
              </a:rPr>
              <a:t>(button):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print("# 1. </a:t>
            </a:r>
            <a:r>
              <a:rPr lang="ko-KR" altLang="en-US" sz="1000" dirty="0">
                <a:solidFill>
                  <a:srgbClr val="FF0000"/>
                </a:solidFill>
              </a:rPr>
              <a:t>뜨거운 물을 준비한다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print("# 2. </a:t>
            </a:r>
            <a:r>
              <a:rPr lang="ko-KR" altLang="en-US" sz="1000" dirty="0">
                <a:solidFill>
                  <a:srgbClr val="FF0000"/>
                </a:solidFill>
              </a:rPr>
              <a:t>종이컵을 준비한다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if button==1: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    print("# 3. :</a:t>
            </a:r>
            <a:r>
              <a:rPr lang="ko-KR" altLang="en-US" sz="1000" dirty="0" err="1">
                <a:solidFill>
                  <a:srgbClr val="FF0000"/>
                </a:solidFill>
              </a:rPr>
              <a:t>아메리카노를</a:t>
            </a:r>
            <a:r>
              <a:rPr lang="ko-KR" altLang="en-US" sz="1000" dirty="0">
                <a:solidFill>
                  <a:srgbClr val="FF0000"/>
                </a:solidFill>
              </a:rPr>
              <a:t> 탄다</a:t>
            </a:r>
            <a:r>
              <a:rPr lang="en-US" altLang="ko-KR" sz="1000" dirty="0">
                <a:solidFill>
                  <a:srgbClr val="FF0000"/>
                </a:solidFill>
              </a:rPr>
              <a:t>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</a:t>
            </a:r>
            <a:r>
              <a:rPr lang="en-US" altLang="ko-KR" sz="1000" dirty="0" err="1">
                <a:solidFill>
                  <a:srgbClr val="FF0000"/>
                </a:solidFill>
              </a:rPr>
              <a:t>elif</a:t>
            </a:r>
            <a:r>
              <a:rPr lang="en-US" altLang="ko-KR" sz="1000" dirty="0">
                <a:solidFill>
                  <a:srgbClr val="FF0000"/>
                </a:solidFill>
              </a:rPr>
              <a:t> button==2: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    print("# 3. </a:t>
            </a:r>
            <a:r>
              <a:rPr lang="ko-KR" altLang="en-US" sz="1000" dirty="0" err="1">
                <a:solidFill>
                  <a:srgbClr val="FF0000"/>
                </a:solidFill>
              </a:rPr>
              <a:t>카페라떼설탕커피를</a:t>
            </a:r>
            <a:r>
              <a:rPr lang="ko-KR" altLang="en-US" sz="1000" dirty="0">
                <a:solidFill>
                  <a:srgbClr val="FF0000"/>
                </a:solidFill>
              </a:rPr>
              <a:t> 탄다</a:t>
            </a:r>
            <a:r>
              <a:rPr lang="en-US" altLang="ko-KR" sz="1000" dirty="0">
                <a:solidFill>
                  <a:srgbClr val="FF0000"/>
                </a:solidFill>
              </a:rPr>
              <a:t>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</a:t>
            </a:r>
            <a:r>
              <a:rPr lang="en-US" altLang="ko-KR" sz="1000" dirty="0" err="1">
                <a:solidFill>
                  <a:srgbClr val="FF0000"/>
                </a:solidFill>
              </a:rPr>
              <a:t>elif</a:t>
            </a:r>
            <a:r>
              <a:rPr lang="en-US" altLang="ko-KR" sz="1000" dirty="0">
                <a:solidFill>
                  <a:srgbClr val="FF0000"/>
                </a:solidFill>
              </a:rPr>
              <a:t> button==3: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    print("# 3. </a:t>
            </a:r>
            <a:r>
              <a:rPr lang="ko-KR" altLang="en-US" sz="1000" dirty="0" err="1">
                <a:solidFill>
                  <a:srgbClr val="FF0000"/>
                </a:solidFill>
              </a:rPr>
              <a:t>카푸치노를</a:t>
            </a:r>
            <a:r>
              <a:rPr lang="ko-KR" altLang="en-US" sz="1000" dirty="0">
                <a:solidFill>
                  <a:srgbClr val="FF0000"/>
                </a:solidFill>
              </a:rPr>
              <a:t> 탄다</a:t>
            </a:r>
            <a:r>
              <a:rPr lang="en-US" altLang="ko-KR" sz="1000" dirty="0">
                <a:solidFill>
                  <a:srgbClr val="FF0000"/>
                </a:solidFill>
              </a:rPr>
              <a:t>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</a:t>
            </a:r>
            <a:r>
              <a:rPr lang="en-US" altLang="ko-KR" sz="1000" dirty="0" err="1">
                <a:solidFill>
                  <a:srgbClr val="FF0000"/>
                </a:solidFill>
              </a:rPr>
              <a:t>elif</a:t>
            </a:r>
            <a:r>
              <a:rPr lang="en-US" altLang="ko-KR" sz="1000" dirty="0">
                <a:solidFill>
                  <a:srgbClr val="FF0000"/>
                </a:solidFill>
              </a:rPr>
              <a:t> button==4: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    print("# 3. </a:t>
            </a:r>
            <a:r>
              <a:rPr lang="ko-KR" altLang="en-US" sz="1000" dirty="0" err="1">
                <a:solidFill>
                  <a:srgbClr val="FF0000"/>
                </a:solidFill>
              </a:rPr>
              <a:t>에스프레스를</a:t>
            </a:r>
            <a:r>
              <a:rPr lang="ko-KR" altLang="en-US" sz="1000" dirty="0">
                <a:solidFill>
                  <a:srgbClr val="FF0000"/>
                </a:solidFill>
              </a:rPr>
              <a:t> 탄다</a:t>
            </a:r>
            <a:r>
              <a:rPr lang="en-US" altLang="ko-KR" sz="1000" dirty="0">
                <a:solidFill>
                  <a:srgbClr val="FF0000"/>
                </a:solidFill>
              </a:rPr>
              <a:t>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else: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    print("# 3. </a:t>
            </a:r>
            <a:r>
              <a:rPr lang="ko-KR" altLang="en-US" sz="1000" dirty="0">
                <a:solidFill>
                  <a:srgbClr val="FF0000"/>
                </a:solidFill>
              </a:rPr>
              <a:t>아무거나 탄다</a:t>
            </a:r>
            <a:r>
              <a:rPr lang="en-US" altLang="ko-KR" sz="1000" dirty="0">
                <a:solidFill>
                  <a:srgbClr val="FF0000"/>
                </a:solidFill>
              </a:rPr>
              <a:t>!")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print("# 4. </a:t>
            </a:r>
            <a:r>
              <a:rPr lang="ko-KR" altLang="en-US" sz="1000" dirty="0">
                <a:solidFill>
                  <a:srgbClr val="FF0000"/>
                </a:solidFill>
              </a:rPr>
              <a:t>물을 붓는다</a:t>
            </a:r>
            <a:r>
              <a:rPr lang="en-US" altLang="ko-KR" sz="1000" dirty="0">
                <a:solidFill>
                  <a:srgbClr val="FF0000"/>
                </a:solidFill>
              </a:rPr>
              <a:t>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print("# 5. </a:t>
            </a:r>
            <a:r>
              <a:rPr lang="ko-KR" altLang="en-US" sz="1000" dirty="0">
                <a:solidFill>
                  <a:srgbClr val="FF0000"/>
                </a:solidFill>
              </a:rPr>
              <a:t>스푼으로 저어서 녹인다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    print()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coffee=</a:t>
            </a:r>
            <a:r>
              <a:rPr lang="en-US" altLang="ko-KR" sz="1000" dirty="0" err="1">
                <a:solidFill>
                  <a:srgbClr val="FF0000"/>
                </a:solidFill>
              </a:rPr>
              <a:t>int</a:t>
            </a:r>
            <a:r>
              <a:rPr lang="en-US" altLang="ko-KR" sz="1000" dirty="0">
                <a:solidFill>
                  <a:srgbClr val="FF0000"/>
                </a:solidFill>
              </a:rPr>
              <a:t>(input("</a:t>
            </a:r>
            <a:r>
              <a:rPr lang="ko-KR" altLang="en-US" sz="1000" dirty="0">
                <a:solidFill>
                  <a:srgbClr val="FF0000"/>
                </a:solidFill>
              </a:rPr>
              <a:t>철수야 어떤 커피를 드릴까요</a:t>
            </a:r>
            <a:r>
              <a:rPr lang="en-US" altLang="ko-KR" sz="1000" dirty="0">
                <a:solidFill>
                  <a:srgbClr val="FF0000"/>
                </a:solidFill>
              </a:rPr>
              <a:t>?(1:</a:t>
            </a:r>
            <a:r>
              <a:rPr lang="ko-KR" altLang="en-US" sz="1000" dirty="0" err="1">
                <a:solidFill>
                  <a:srgbClr val="FF0000"/>
                </a:solidFill>
              </a:rPr>
              <a:t>아메리카노</a:t>
            </a:r>
            <a:r>
              <a:rPr lang="en-US" altLang="ko-KR" sz="1000" dirty="0">
                <a:solidFill>
                  <a:srgbClr val="FF0000"/>
                </a:solidFill>
              </a:rPr>
              <a:t>, 2:</a:t>
            </a:r>
            <a:r>
              <a:rPr lang="ko-KR" altLang="en-US" sz="1000" dirty="0" err="1">
                <a:solidFill>
                  <a:srgbClr val="FF0000"/>
                </a:solidFill>
              </a:rPr>
              <a:t>카페라떼</a:t>
            </a:r>
            <a:r>
              <a:rPr lang="en-US" altLang="ko-KR" sz="1000" dirty="0">
                <a:solidFill>
                  <a:srgbClr val="FF0000"/>
                </a:solidFill>
              </a:rPr>
              <a:t>, 3:</a:t>
            </a:r>
            <a:r>
              <a:rPr lang="ko-KR" altLang="en-US" sz="1000" dirty="0" err="1">
                <a:solidFill>
                  <a:srgbClr val="FF0000"/>
                </a:solidFill>
              </a:rPr>
              <a:t>카푸치노</a:t>
            </a:r>
            <a:r>
              <a:rPr lang="ko-KR" altLang="en-US" sz="1000" dirty="0">
                <a:solidFill>
                  <a:srgbClr val="FF0000"/>
                </a:solidFill>
              </a:rPr>
              <a:t> </a:t>
            </a:r>
            <a:r>
              <a:rPr lang="en-US" altLang="ko-KR" sz="1000" dirty="0">
                <a:solidFill>
                  <a:srgbClr val="FF0000"/>
                </a:solidFill>
              </a:rPr>
              <a:t>4: </a:t>
            </a:r>
            <a:r>
              <a:rPr lang="ko-KR" altLang="en-US" sz="1000" dirty="0" err="1">
                <a:solidFill>
                  <a:srgbClr val="FF0000"/>
                </a:solidFill>
              </a:rPr>
              <a:t>에스프레소</a:t>
            </a:r>
            <a:r>
              <a:rPr lang="en-US" altLang="ko-KR" sz="1000" dirty="0">
                <a:solidFill>
                  <a:srgbClr val="FF0000"/>
                </a:solidFill>
              </a:rPr>
              <a:t>)"))</a:t>
            </a:r>
          </a:p>
          <a:p>
            <a:pPr lvl="1"/>
            <a:r>
              <a:rPr lang="en-US" altLang="ko-KR" sz="1000" dirty="0" err="1">
                <a:solidFill>
                  <a:srgbClr val="FF0000"/>
                </a:solidFill>
              </a:rPr>
              <a:t>coffee_machine</a:t>
            </a:r>
            <a:r>
              <a:rPr lang="en-US" altLang="ko-KR" sz="1000" dirty="0">
                <a:solidFill>
                  <a:srgbClr val="FF0000"/>
                </a:solidFill>
              </a:rPr>
              <a:t>(coffee)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print("</a:t>
            </a:r>
            <a:r>
              <a:rPr lang="ko-KR" altLang="en-US" sz="1000" dirty="0">
                <a:solidFill>
                  <a:srgbClr val="FF0000"/>
                </a:solidFill>
              </a:rPr>
              <a:t>손님 커피 </a:t>
            </a:r>
            <a:r>
              <a:rPr lang="ko-KR" altLang="en-US" sz="1000" dirty="0" err="1">
                <a:solidFill>
                  <a:srgbClr val="FF0000"/>
                </a:solidFill>
              </a:rPr>
              <a:t>여기있습니다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coffee=</a:t>
            </a:r>
            <a:r>
              <a:rPr lang="en-US" altLang="ko-KR" sz="1000" dirty="0" err="1">
                <a:solidFill>
                  <a:srgbClr val="FF0000"/>
                </a:solidFill>
              </a:rPr>
              <a:t>int</a:t>
            </a:r>
            <a:r>
              <a:rPr lang="en-US" altLang="ko-KR" sz="1000" dirty="0">
                <a:solidFill>
                  <a:srgbClr val="FF0000"/>
                </a:solidFill>
              </a:rPr>
              <a:t>(input("</a:t>
            </a:r>
            <a:r>
              <a:rPr lang="ko-KR" altLang="en-US" sz="1000" dirty="0">
                <a:solidFill>
                  <a:srgbClr val="FF0000"/>
                </a:solidFill>
              </a:rPr>
              <a:t>영희야 어떤 커피를 드릴까요</a:t>
            </a:r>
            <a:r>
              <a:rPr lang="en-US" altLang="ko-KR" sz="1000" dirty="0">
                <a:solidFill>
                  <a:srgbClr val="FF0000"/>
                </a:solidFill>
              </a:rPr>
              <a:t>?(1:</a:t>
            </a:r>
            <a:r>
              <a:rPr lang="ko-KR" altLang="en-US" sz="1000" dirty="0" err="1">
                <a:solidFill>
                  <a:srgbClr val="FF0000"/>
                </a:solidFill>
              </a:rPr>
              <a:t>아메리카노</a:t>
            </a:r>
            <a:r>
              <a:rPr lang="en-US" altLang="ko-KR" sz="1000" dirty="0">
                <a:solidFill>
                  <a:srgbClr val="FF0000"/>
                </a:solidFill>
              </a:rPr>
              <a:t>, 2:</a:t>
            </a:r>
            <a:r>
              <a:rPr lang="ko-KR" altLang="en-US" sz="1000" dirty="0" err="1">
                <a:solidFill>
                  <a:srgbClr val="FF0000"/>
                </a:solidFill>
              </a:rPr>
              <a:t>카페라떼</a:t>
            </a:r>
            <a:r>
              <a:rPr lang="en-US" altLang="ko-KR" sz="1000" dirty="0">
                <a:solidFill>
                  <a:srgbClr val="FF0000"/>
                </a:solidFill>
              </a:rPr>
              <a:t>, 3:</a:t>
            </a:r>
            <a:r>
              <a:rPr lang="ko-KR" altLang="en-US" sz="1000" dirty="0" err="1">
                <a:solidFill>
                  <a:srgbClr val="FF0000"/>
                </a:solidFill>
              </a:rPr>
              <a:t>카푸치노</a:t>
            </a:r>
            <a:r>
              <a:rPr lang="ko-KR" altLang="en-US" sz="1000" dirty="0">
                <a:solidFill>
                  <a:srgbClr val="FF0000"/>
                </a:solidFill>
              </a:rPr>
              <a:t> </a:t>
            </a:r>
            <a:r>
              <a:rPr lang="en-US" altLang="ko-KR" sz="1000" dirty="0">
                <a:solidFill>
                  <a:srgbClr val="FF0000"/>
                </a:solidFill>
              </a:rPr>
              <a:t>4: </a:t>
            </a:r>
            <a:r>
              <a:rPr lang="ko-KR" altLang="en-US" sz="1000" dirty="0" err="1">
                <a:solidFill>
                  <a:srgbClr val="FF0000"/>
                </a:solidFill>
              </a:rPr>
              <a:t>에스프레소</a:t>
            </a:r>
            <a:r>
              <a:rPr lang="en-US" altLang="ko-KR" sz="1000" dirty="0">
                <a:solidFill>
                  <a:srgbClr val="FF0000"/>
                </a:solidFill>
              </a:rPr>
              <a:t>)"))</a:t>
            </a:r>
          </a:p>
          <a:p>
            <a:pPr lvl="1"/>
            <a:r>
              <a:rPr lang="en-US" altLang="ko-KR" sz="1000" dirty="0" err="1">
                <a:solidFill>
                  <a:srgbClr val="FF0000"/>
                </a:solidFill>
              </a:rPr>
              <a:t>coffee_machine</a:t>
            </a:r>
            <a:r>
              <a:rPr lang="en-US" altLang="ko-KR" sz="1000" dirty="0">
                <a:solidFill>
                  <a:srgbClr val="FF0000"/>
                </a:solidFill>
              </a:rPr>
              <a:t>(coffee)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print("</a:t>
            </a:r>
            <a:r>
              <a:rPr lang="ko-KR" altLang="en-US" sz="1000" dirty="0">
                <a:solidFill>
                  <a:srgbClr val="FF0000"/>
                </a:solidFill>
              </a:rPr>
              <a:t>손님 커피 </a:t>
            </a:r>
            <a:r>
              <a:rPr lang="ko-KR" altLang="en-US" sz="1000" dirty="0" err="1">
                <a:solidFill>
                  <a:srgbClr val="FF0000"/>
                </a:solidFill>
              </a:rPr>
              <a:t>여기있습니다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coffee=</a:t>
            </a:r>
            <a:r>
              <a:rPr lang="en-US" altLang="ko-KR" sz="1000" dirty="0" err="1">
                <a:solidFill>
                  <a:srgbClr val="FF0000"/>
                </a:solidFill>
              </a:rPr>
              <a:t>int</a:t>
            </a:r>
            <a:r>
              <a:rPr lang="en-US" altLang="ko-KR" sz="1000" dirty="0">
                <a:solidFill>
                  <a:srgbClr val="FF0000"/>
                </a:solidFill>
              </a:rPr>
              <a:t>(input("</a:t>
            </a:r>
            <a:r>
              <a:rPr lang="ko-KR" altLang="en-US" sz="1000" dirty="0">
                <a:solidFill>
                  <a:srgbClr val="FF0000"/>
                </a:solidFill>
              </a:rPr>
              <a:t>길동아 어떤 커피를 드릴까요</a:t>
            </a:r>
            <a:r>
              <a:rPr lang="en-US" altLang="ko-KR" sz="1000" dirty="0">
                <a:solidFill>
                  <a:srgbClr val="FF0000"/>
                </a:solidFill>
              </a:rPr>
              <a:t>?(1:</a:t>
            </a:r>
            <a:r>
              <a:rPr lang="ko-KR" altLang="en-US" sz="1000" dirty="0" err="1">
                <a:solidFill>
                  <a:srgbClr val="FF0000"/>
                </a:solidFill>
              </a:rPr>
              <a:t>아메리카노</a:t>
            </a:r>
            <a:r>
              <a:rPr lang="en-US" altLang="ko-KR" sz="1000" dirty="0">
                <a:solidFill>
                  <a:srgbClr val="FF0000"/>
                </a:solidFill>
              </a:rPr>
              <a:t>, 2:</a:t>
            </a:r>
            <a:r>
              <a:rPr lang="ko-KR" altLang="en-US" sz="1000" dirty="0" err="1">
                <a:solidFill>
                  <a:srgbClr val="FF0000"/>
                </a:solidFill>
              </a:rPr>
              <a:t>카페라떼</a:t>
            </a:r>
            <a:r>
              <a:rPr lang="en-US" altLang="ko-KR" sz="1000" dirty="0">
                <a:solidFill>
                  <a:srgbClr val="FF0000"/>
                </a:solidFill>
              </a:rPr>
              <a:t>, 3:</a:t>
            </a:r>
            <a:r>
              <a:rPr lang="ko-KR" altLang="en-US" sz="1000" dirty="0" err="1">
                <a:solidFill>
                  <a:srgbClr val="FF0000"/>
                </a:solidFill>
              </a:rPr>
              <a:t>카푸치노</a:t>
            </a:r>
            <a:r>
              <a:rPr lang="ko-KR" altLang="en-US" sz="1000" dirty="0">
                <a:solidFill>
                  <a:srgbClr val="FF0000"/>
                </a:solidFill>
              </a:rPr>
              <a:t> </a:t>
            </a:r>
            <a:r>
              <a:rPr lang="en-US" altLang="ko-KR" sz="1000" dirty="0">
                <a:solidFill>
                  <a:srgbClr val="FF0000"/>
                </a:solidFill>
              </a:rPr>
              <a:t>4: </a:t>
            </a:r>
            <a:r>
              <a:rPr lang="ko-KR" altLang="en-US" sz="1000" dirty="0" err="1">
                <a:solidFill>
                  <a:srgbClr val="FF0000"/>
                </a:solidFill>
              </a:rPr>
              <a:t>에스프레소</a:t>
            </a:r>
            <a:r>
              <a:rPr lang="en-US" altLang="ko-KR" sz="1000" dirty="0">
                <a:solidFill>
                  <a:srgbClr val="FF0000"/>
                </a:solidFill>
              </a:rPr>
              <a:t>)"))</a:t>
            </a:r>
          </a:p>
          <a:p>
            <a:pPr lvl="1"/>
            <a:r>
              <a:rPr lang="en-US" altLang="ko-KR" sz="1000" dirty="0" err="1">
                <a:solidFill>
                  <a:srgbClr val="FF0000"/>
                </a:solidFill>
              </a:rPr>
              <a:t>coffee_machine</a:t>
            </a:r>
            <a:r>
              <a:rPr lang="en-US" altLang="ko-KR" sz="1000" dirty="0">
                <a:solidFill>
                  <a:srgbClr val="FF0000"/>
                </a:solidFill>
              </a:rPr>
              <a:t>(coffee)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print("</a:t>
            </a:r>
            <a:r>
              <a:rPr lang="ko-KR" altLang="en-US" sz="1000" dirty="0">
                <a:solidFill>
                  <a:srgbClr val="FF0000"/>
                </a:solidFill>
              </a:rPr>
              <a:t>손님 커피 </a:t>
            </a:r>
            <a:r>
              <a:rPr lang="ko-KR" altLang="en-US" sz="1000" dirty="0" err="1">
                <a:solidFill>
                  <a:srgbClr val="FF0000"/>
                </a:solidFill>
              </a:rPr>
              <a:t>여기있습니다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</a:p>
          <a:p>
            <a:pPr lvl="1"/>
            <a:endParaRPr lang="en-US" altLang="ko-KR" sz="1000" dirty="0">
              <a:solidFill>
                <a:srgbClr val="FF0000"/>
              </a:solidFill>
            </a:endParaRP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coffee=</a:t>
            </a:r>
            <a:r>
              <a:rPr lang="en-US" altLang="ko-KR" sz="1000" dirty="0" err="1">
                <a:solidFill>
                  <a:srgbClr val="FF0000"/>
                </a:solidFill>
              </a:rPr>
              <a:t>int</a:t>
            </a:r>
            <a:r>
              <a:rPr lang="en-US" altLang="ko-KR" sz="1000" dirty="0">
                <a:solidFill>
                  <a:srgbClr val="FF0000"/>
                </a:solidFill>
              </a:rPr>
              <a:t>(input("</a:t>
            </a:r>
            <a:r>
              <a:rPr lang="ko-KR" altLang="en-US" sz="1000" dirty="0">
                <a:solidFill>
                  <a:srgbClr val="FF0000"/>
                </a:solidFill>
              </a:rPr>
              <a:t>민수야 어떤 커피를 드릴까요</a:t>
            </a:r>
            <a:r>
              <a:rPr lang="en-US" altLang="ko-KR" sz="1000" dirty="0">
                <a:solidFill>
                  <a:srgbClr val="FF0000"/>
                </a:solidFill>
              </a:rPr>
              <a:t>?(1:</a:t>
            </a:r>
            <a:r>
              <a:rPr lang="ko-KR" altLang="en-US" sz="1000" dirty="0" err="1">
                <a:solidFill>
                  <a:srgbClr val="FF0000"/>
                </a:solidFill>
              </a:rPr>
              <a:t>아메리카노</a:t>
            </a:r>
            <a:r>
              <a:rPr lang="en-US" altLang="ko-KR" sz="1000" dirty="0">
                <a:solidFill>
                  <a:srgbClr val="FF0000"/>
                </a:solidFill>
              </a:rPr>
              <a:t>, 2:</a:t>
            </a:r>
            <a:r>
              <a:rPr lang="ko-KR" altLang="en-US" sz="1000" dirty="0" err="1">
                <a:solidFill>
                  <a:srgbClr val="FF0000"/>
                </a:solidFill>
              </a:rPr>
              <a:t>카페라떼</a:t>
            </a:r>
            <a:r>
              <a:rPr lang="en-US" altLang="ko-KR" sz="1000" dirty="0">
                <a:solidFill>
                  <a:srgbClr val="FF0000"/>
                </a:solidFill>
              </a:rPr>
              <a:t>, 3:</a:t>
            </a:r>
            <a:r>
              <a:rPr lang="ko-KR" altLang="en-US" sz="1000" dirty="0" err="1">
                <a:solidFill>
                  <a:srgbClr val="FF0000"/>
                </a:solidFill>
              </a:rPr>
              <a:t>카푸치노</a:t>
            </a:r>
            <a:r>
              <a:rPr lang="ko-KR" altLang="en-US" sz="1000" dirty="0">
                <a:solidFill>
                  <a:srgbClr val="FF0000"/>
                </a:solidFill>
              </a:rPr>
              <a:t> </a:t>
            </a:r>
            <a:r>
              <a:rPr lang="en-US" altLang="ko-KR" sz="1000" dirty="0">
                <a:solidFill>
                  <a:srgbClr val="FF0000"/>
                </a:solidFill>
              </a:rPr>
              <a:t>4: </a:t>
            </a:r>
            <a:r>
              <a:rPr lang="ko-KR" altLang="en-US" sz="1000" dirty="0" err="1">
                <a:solidFill>
                  <a:srgbClr val="FF0000"/>
                </a:solidFill>
              </a:rPr>
              <a:t>에스프레소</a:t>
            </a:r>
            <a:r>
              <a:rPr lang="en-US" altLang="ko-KR" sz="1000" dirty="0">
                <a:solidFill>
                  <a:srgbClr val="FF0000"/>
                </a:solidFill>
              </a:rPr>
              <a:t>)"))</a:t>
            </a:r>
          </a:p>
          <a:p>
            <a:pPr lvl="1"/>
            <a:r>
              <a:rPr lang="en-US" altLang="ko-KR" sz="1000" dirty="0" err="1">
                <a:solidFill>
                  <a:srgbClr val="FF0000"/>
                </a:solidFill>
              </a:rPr>
              <a:t>coffee_machine</a:t>
            </a:r>
            <a:r>
              <a:rPr lang="en-US" altLang="ko-KR" sz="1000" dirty="0">
                <a:solidFill>
                  <a:srgbClr val="FF0000"/>
                </a:solidFill>
              </a:rPr>
              <a:t>(coffee)</a:t>
            </a:r>
          </a:p>
          <a:p>
            <a:pPr lvl="1"/>
            <a:r>
              <a:rPr lang="en-US" altLang="ko-KR" sz="1000" dirty="0">
                <a:solidFill>
                  <a:srgbClr val="FF0000"/>
                </a:solidFill>
              </a:rPr>
              <a:t>print("</a:t>
            </a:r>
            <a:r>
              <a:rPr lang="ko-KR" altLang="en-US" sz="1000" dirty="0">
                <a:solidFill>
                  <a:srgbClr val="FF0000"/>
                </a:solidFill>
              </a:rPr>
              <a:t>손님 커피 </a:t>
            </a:r>
            <a:r>
              <a:rPr lang="ko-KR" altLang="en-US" sz="1000" dirty="0" err="1">
                <a:solidFill>
                  <a:srgbClr val="FF0000"/>
                </a:solidFill>
              </a:rPr>
              <a:t>여기있습니다</a:t>
            </a:r>
            <a:r>
              <a:rPr lang="en-US" altLang="ko-KR" sz="1000" dirty="0">
                <a:solidFill>
                  <a:srgbClr val="FF0000"/>
                </a:solidFill>
              </a:rPr>
              <a:t>.")</a:t>
            </a:r>
            <a:endParaRPr lang="en-US" altLang="ko-KR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8930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</a:t>
            </a: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2" name="내용 개체 틀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다음의 프로그램의 실행 결과를 예측하여 보자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/>
            </a:r>
            <a:br>
              <a:rPr lang="en-US" altLang="ko-KR" dirty="0"/>
            </a:br>
            <a:endParaRPr lang="ko-KR" altLang="en-US" dirty="0"/>
          </a:p>
        </p:txBody>
      </p:sp>
      <p:sp>
        <p:nvSpPr>
          <p:cNvPr id="11" name="내용 개체 틀 2"/>
          <p:cNvSpPr txBox="1">
            <a:spLocks/>
          </p:cNvSpPr>
          <p:nvPr/>
        </p:nvSpPr>
        <p:spPr>
          <a:xfrm>
            <a:off x="1113472" y="1744600"/>
            <a:ext cx="6868478" cy="4064017"/>
          </a:xfrm>
          <a:prstGeom prst="rect">
            <a:avLst/>
          </a:prstGeom>
          <a:ln w="3175" cap="flat" cmpd="sng" algn="ctr">
            <a:solidFill>
              <a:schemeClr val="tx1"/>
            </a:solidFill>
            <a:prstDash val="solid"/>
            <a:miter lim="800000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Char char="§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나눔명조" panose="02020603020101020101" pitchFamily="18" charset="-127"/>
              <a:buChar char="–"/>
              <a:defRPr sz="1600" kern="1200" spc="-60" baseline="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n = 5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step = 0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sum = 2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while (step &lt;= n) :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      sum += step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US" altLang="ko-KR" dirty="0"/>
              <a:t>step += 1</a:t>
            </a:r>
          </a:p>
          <a:p>
            <a:pPr marL="0" lvl="1" indent="0" latinLnBrk="0">
              <a:spcBef>
                <a:spcPct val="55000"/>
              </a:spcBef>
              <a:buFont typeface="Arial" panose="020B0604020202020204" pitchFamily="34" charset="0"/>
              <a:buNone/>
            </a:pPr>
            <a:r>
              <a:rPr lang="en-US" altLang="ko-KR" dirty="0"/>
              <a:t>print(sum)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altLang="ko-KR" dirty="0" smtClean="0"/>
          </a:p>
          <a:p>
            <a:pPr marL="0" indent="0">
              <a:buFont typeface="Wingdings" panose="05000000000000000000" pitchFamily="2" charset="2"/>
              <a:buNone/>
            </a:pPr>
            <a:r>
              <a:rPr lang="en-US" altLang="ko-KR" dirty="0" smtClean="0"/>
              <a:t>=&gt; 15</a:t>
            </a:r>
            <a:endParaRPr lang="en-US" altLang="ko-KR" dirty="0" smtClean="0"/>
          </a:p>
        </p:txBody>
      </p:sp>
    </p:spTree>
    <p:extLst>
      <p:ext uri="{BB962C8B-B14F-4D97-AF65-F5344CB8AC3E}">
        <p14:creationId xmlns:p14="http://schemas.microsoft.com/office/powerpoint/2010/main" val="28138890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3]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11" name="내용 개체 틀 2"/>
          <p:cNvSpPr>
            <a:spLocks noGrp="1"/>
          </p:cNvSpPr>
          <p:nvPr>
            <p:ph idx="1"/>
          </p:nvPr>
        </p:nvSpPr>
        <p:spPr>
          <a:xfrm>
            <a:off x="755650" y="1517650"/>
            <a:ext cx="7759700" cy="4267200"/>
          </a:xfrm>
        </p:spPr>
        <p:txBody>
          <a:bodyPr/>
          <a:lstStyle/>
          <a:p>
            <a:r>
              <a:rPr lang="ko-KR" altLang="en-US" dirty="0"/>
              <a:t>괄호 안에 들어갈 내용을 넣어보자</a:t>
            </a:r>
          </a:p>
          <a:p>
            <a:pPr marL="0" indent="0">
              <a:buNone/>
            </a:pPr>
            <a:r>
              <a:rPr lang="en-US" altLang="ko-KR" dirty="0"/>
              <a:t>1. </a:t>
            </a:r>
            <a:r>
              <a:rPr lang="en-US" altLang="ko-KR" dirty="0" smtClean="0"/>
              <a:t>list(</a:t>
            </a:r>
            <a:r>
              <a:rPr lang="en-US" altLang="ko-KR" dirty="0" smtClean="0">
                <a:solidFill>
                  <a:srgbClr val="FF0000"/>
                </a:solidFill>
              </a:rPr>
              <a:t>range( </a:t>
            </a:r>
            <a:r>
              <a:rPr lang="en-US" altLang="ko-KR" dirty="0" smtClean="0">
                <a:solidFill>
                  <a:srgbClr val="FF0000"/>
                </a:solidFill>
              </a:rPr>
              <a:t>1, 20, 3 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  <a:r>
              <a:rPr lang="en-US" altLang="ko-KR" dirty="0" smtClean="0"/>
              <a:t>) </a:t>
            </a:r>
            <a:r>
              <a:rPr lang="en-US" altLang="ko-KR" dirty="0"/>
              <a:t>= [1, 4, 7, 10, 13, 16, 19]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2. </a:t>
            </a:r>
            <a:r>
              <a:rPr lang="en-US" altLang="ko-KR" dirty="0" smtClean="0"/>
              <a:t>list(</a:t>
            </a:r>
            <a:r>
              <a:rPr lang="en-US" altLang="ko-KR" dirty="0" smtClean="0">
                <a:solidFill>
                  <a:srgbClr val="FF0000"/>
                </a:solidFill>
              </a:rPr>
              <a:t>range( </a:t>
            </a:r>
            <a:r>
              <a:rPr lang="en-US" altLang="ko-KR" dirty="0" smtClean="0">
                <a:solidFill>
                  <a:srgbClr val="FF0000"/>
                </a:solidFill>
              </a:rPr>
              <a:t>30, 1, -7)</a:t>
            </a:r>
            <a:r>
              <a:rPr lang="en-US" altLang="ko-KR" dirty="0" smtClean="0"/>
              <a:t>) </a:t>
            </a:r>
            <a:r>
              <a:rPr lang="en-US" altLang="ko-KR" dirty="0"/>
              <a:t>= [30, 23, 16, 9, 2]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3. 0</a:t>
            </a:r>
            <a:r>
              <a:rPr lang="ko-KR" altLang="en-US" dirty="0"/>
              <a:t>부터 </a:t>
            </a:r>
            <a:r>
              <a:rPr lang="en-US" altLang="ko-KR" dirty="0"/>
              <a:t>90</a:t>
            </a:r>
            <a:r>
              <a:rPr lang="ko-KR" altLang="en-US" dirty="0"/>
              <a:t>까지 </a:t>
            </a:r>
            <a:r>
              <a:rPr lang="en-US" altLang="ko-KR" dirty="0"/>
              <a:t>8</a:t>
            </a:r>
            <a:r>
              <a:rPr lang="ko-KR" altLang="en-US" dirty="0"/>
              <a:t>씩 증가하는 수열</a:t>
            </a:r>
          </a:p>
          <a:p>
            <a:pPr marL="0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-&gt; </a:t>
            </a:r>
            <a:r>
              <a:rPr lang="en-US" altLang="ko-KR" dirty="0" smtClean="0"/>
              <a:t>list(</a:t>
            </a:r>
            <a:r>
              <a:rPr lang="en-US" altLang="ko-KR" dirty="0" smtClean="0">
                <a:solidFill>
                  <a:srgbClr val="FF0000"/>
                </a:solidFill>
              </a:rPr>
              <a:t>range( </a:t>
            </a:r>
            <a:r>
              <a:rPr lang="en-US" altLang="ko-KR" dirty="0" smtClean="0">
                <a:solidFill>
                  <a:srgbClr val="FF0000"/>
                </a:solidFill>
              </a:rPr>
              <a:t>0, 91, 8)</a:t>
            </a:r>
            <a:r>
              <a:rPr lang="en-US" altLang="ko-KR" dirty="0" smtClean="0"/>
              <a:t>) </a:t>
            </a:r>
            <a:endParaRPr lang="ko-KR" altLang="en-US" dirty="0"/>
          </a:p>
          <a:p>
            <a:pPr marL="0" indent="0">
              <a:buNone/>
            </a:pPr>
            <a:r>
              <a:rPr lang="en-US" altLang="ko-KR" dirty="0"/>
              <a:t>4. 0</a:t>
            </a:r>
            <a:r>
              <a:rPr lang="ko-KR" altLang="en-US" dirty="0"/>
              <a:t>부터 </a:t>
            </a:r>
            <a:r>
              <a:rPr lang="en-US" altLang="ko-KR" dirty="0"/>
              <a:t>10</a:t>
            </a:r>
            <a:r>
              <a:rPr lang="ko-KR" altLang="en-US" dirty="0"/>
              <a:t>까지 </a:t>
            </a:r>
            <a:r>
              <a:rPr lang="en-US" altLang="ko-KR" dirty="0"/>
              <a:t>1</a:t>
            </a:r>
            <a:r>
              <a:rPr lang="ko-KR" altLang="en-US" dirty="0"/>
              <a:t>씩 증가하는 수열</a:t>
            </a:r>
          </a:p>
          <a:p>
            <a:pPr marL="0" indent="0">
              <a:buNone/>
            </a:pPr>
            <a:r>
              <a:rPr lang="ko-KR" altLang="en-US" dirty="0"/>
              <a:t>	</a:t>
            </a:r>
            <a:r>
              <a:rPr lang="en-US" altLang="ko-KR" dirty="0"/>
              <a:t>-&gt; </a:t>
            </a:r>
            <a:r>
              <a:rPr lang="en-US" altLang="ko-KR" dirty="0" smtClean="0"/>
              <a:t>list(</a:t>
            </a:r>
            <a:r>
              <a:rPr lang="en-US" altLang="ko-KR" dirty="0" smtClean="0">
                <a:solidFill>
                  <a:srgbClr val="FF0000"/>
                </a:solidFill>
              </a:rPr>
              <a:t>range( </a:t>
            </a:r>
            <a:r>
              <a:rPr lang="en-US" altLang="ko-KR" dirty="0" smtClean="0">
                <a:solidFill>
                  <a:srgbClr val="FF0000"/>
                </a:solidFill>
              </a:rPr>
              <a:t>0, 11, 1</a:t>
            </a:r>
            <a:r>
              <a:rPr lang="en-US" altLang="ko-KR" dirty="0" smtClean="0">
                <a:solidFill>
                  <a:srgbClr val="FF0000"/>
                </a:solidFill>
              </a:rPr>
              <a:t>)</a:t>
            </a:r>
            <a:r>
              <a:rPr lang="en-US" altLang="ko-KR" dirty="0" smtClean="0"/>
              <a:t>)</a:t>
            </a: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214258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4]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12" name="내용 개체 틀 2"/>
          <p:cNvSpPr>
            <a:spLocks noGrp="1"/>
          </p:cNvSpPr>
          <p:nvPr>
            <p:ph idx="1"/>
          </p:nvPr>
        </p:nvSpPr>
        <p:spPr>
          <a:xfrm>
            <a:off x="755650" y="1517650"/>
            <a:ext cx="7759700" cy="4267200"/>
          </a:xfrm>
        </p:spPr>
        <p:txBody>
          <a:bodyPr/>
          <a:lstStyle/>
          <a:p>
            <a:r>
              <a:rPr lang="ko-KR" altLang="en-US" dirty="0"/>
              <a:t>테스트 결과가 나오도록 프로그램을 채우시오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프로그램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for number in </a:t>
            </a:r>
            <a:r>
              <a:rPr lang="en-US" altLang="ko-KR" dirty="0" smtClean="0"/>
              <a:t>range(0, 3, 1):</a:t>
            </a:r>
            <a:endParaRPr lang="en-US" altLang="ko-KR" dirty="0"/>
          </a:p>
          <a:p>
            <a:pPr marL="482600" lvl="1" indent="0">
              <a:buNone/>
            </a:pPr>
            <a:r>
              <a:rPr lang="en-US" altLang="ko-KR" dirty="0"/>
              <a:t>      print</a:t>
            </a:r>
            <a:r>
              <a:rPr lang="en-US" altLang="ko-KR" dirty="0" smtClean="0"/>
              <a:t>(  </a:t>
            </a:r>
            <a:r>
              <a:rPr lang="en-US" altLang="ko-KR" dirty="0" smtClean="0"/>
              <a:t>number )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테스트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---------------------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0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1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2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---------------------</a:t>
            </a:r>
          </a:p>
          <a:p>
            <a:pPr marL="482600" lvl="1" indent="0">
              <a:buNone/>
            </a:pPr>
            <a:endParaRPr lang="ko-KR" altLang="en-US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56154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5]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574983" y="1079837"/>
            <a:ext cx="7759212" cy="5201940"/>
          </a:xfrm>
        </p:spPr>
        <p:txBody>
          <a:bodyPr>
            <a:noAutofit/>
          </a:bodyPr>
          <a:lstStyle/>
          <a:p>
            <a:r>
              <a:rPr lang="ko-KR" altLang="en-US" dirty="0"/>
              <a:t>다음 프로그램의 실행 결과를 예측하여 보자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[</a:t>
            </a:r>
            <a:r>
              <a:rPr lang="ko-KR" altLang="en-US" dirty="0"/>
              <a:t>프로그램</a:t>
            </a:r>
            <a:r>
              <a:rPr lang="en-US" altLang="ko-KR" dirty="0"/>
              <a:t>]</a:t>
            </a:r>
            <a:endParaRPr lang="ko-KR" altLang="en-US" dirty="0"/>
          </a:p>
          <a:p>
            <a:pPr marL="482600" lvl="1" indent="0">
              <a:buNone/>
            </a:pPr>
            <a:r>
              <a:rPr lang="en-US" altLang="ko-KR" dirty="0"/>
              <a:t>for spelling in 'PYTHON_SPELLING':</a:t>
            </a:r>
          </a:p>
          <a:p>
            <a:pPr marL="482600" lvl="1" indent="0">
              <a:buNone/>
            </a:pPr>
            <a:r>
              <a:rPr lang="en-US" altLang="ko-KR" dirty="0"/>
              <a:t>print(spelling + '*')</a:t>
            </a:r>
          </a:p>
          <a:p>
            <a:endParaRPr lang="en-US" altLang="ko-KR" dirty="0"/>
          </a:p>
          <a:p>
            <a:pPr marL="0" indent="0">
              <a:buNone/>
            </a:pPr>
            <a:r>
              <a:rPr lang="en-US" altLang="ko-KR" dirty="0" smtClean="0"/>
              <a:t>[</a:t>
            </a:r>
            <a:r>
              <a:rPr lang="ko-KR" altLang="en-US" dirty="0" smtClean="0"/>
              <a:t>예측</a:t>
            </a:r>
            <a:r>
              <a:rPr lang="en-US" altLang="ko-KR" dirty="0" smtClean="0"/>
              <a:t>]</a:t>
            </a:r>
            <a:endParaRPr lang="ko-KR" altLang="en-US" dirty="0"/>
          </a:p>
          <a:p>
            <a:r>
              <a:rPr lang="pt-BR" altLang="ko-KR" sz="1200" dirty="0"/>
              <a:t>p*</a:t>
            </a:r>
          </a:p>
          <a:p>
            <a:r>
              <a:rPr lang="pt-BR" altLang="ko-KR" sz="1200" dirty="0"/>
              <a:t>y*</a:t>
            </a:r>
          </a:p>
          <a:p>
            <a:r>
              <a:rPr lang="pt-BR" altLang="ko-KR" sz="1200" dirty="0"/>
              <a:t>t*</a:t>
            </a:r>
          </a:p>
          <a:p>
            <a:r>
              <a:rPr lang="pt-BR" altLang="ko-KR" sz="1200" dirty="0"/>
              <a:t>h*</a:t>
            </a:r>
          </a:p>
          <a:p>
            <a:r>
              <a:rPr lang="pt-BR" altLang="ko-KR" sz="1200" dirty="0"/>
              <a:t>o*</a:t>
            </a:r>
          </a:p>
          <a:p>
            <a:r>
              <a:rPr lang="pt-BR" altLang="ko-KR" sz="1200" dirty="0"/>
              <a:t>n*</a:t>
            </a:r>
          </a:p>
          <a:p>
            <a:r>
              <a:rPr lang="pt-BR" altLang="ko-KR" sz="1200" dirty="0"/>
              <a:t>_*</a:t>
            </a:r>
          </a:p>
          <a:p>
            <a:r>
              <a:rPr lang="pt-BR" altLang="ko-KR" sz="1200" dirty="0"/>
              <a:t>s*</a:t>
            </a:r>
          </a:p>
          <a:p>
            <a:r>
              <a:rPr lang="pt-BR" altLang="ko-KR" sz="1200" dirty="0"/>
              <a:t>p*</a:t>
            </a:r>
          </a:p>
          <a:p>
            <a:r>
              <a:rPr lang="pt-BR" altLang="ko-KR" sz="1200" dirty="0"/>
              <a:t>e*</a:t>
            </a:r>
          </a:p>
          <a:p>
            <a:r>
              <a:rPr lang="pt-BR" altLang="ko-KR" sz="1200" dirty="0"/>
              <a:t>e*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6117014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퀴즈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6]</a:t>
            </a:r>
            <a:endParaRPr lang="en-US" altLang="ko-KR" sz="2400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7</a:t>
            </a:fld>
            <a:endParaRPr lang="ko-KR" altLang="en-US" dirty="0"/>
          </a:p>
        </p:txBody>
      </p:sp>
      <p:sp>
        <p:nvSpPr>
          <p:cNvPr id="10" name="내용 개체 틀 2"/>
          <p:cNvSpPr>
            <a:spLocks noGrp="1"/>
          </p:cNvSpPr>
          <p:nvPr>
            <p:ph idx="1"/>
          </p:nvPr>
        </p:nvSpPr>
        <p:spPr>
          <a:xfrm>
            <a:off x="755650" y="1878013"/>
            <a:ext cx="7759700" cy="4478337"/>
          </a:xfrm>
        </p:spPr>
        <p:txBody>
          <a:bodyPr/>
          <a:lstStyle/>
          <a:p>
            <a:pPr latinLnBrk="0"/>
            <a:r>
              <a:rPr lang="ko-KR" altLang="en-US" dirty="0"/>
              <a:t>다음 프로그램의 실행 결과를 예측해보자</a:t>
            </a:r>
            <a:endParaRPr lang="pt-BR" altLang="ko-KR" dirty="0"/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ko-KR" sz="1100" dirty="0">
                <a:solidFill>
                  <a:srgbClr val="0000FF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pt-BR" altLang="ko-KR" dirty="0"/>
              <a:t>for num in range(10, 20):</a:t>
            </a:r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pt-BR" altLang="ko-KR" dirty="0"/>
              <a:t>	if (num%2 == 0) and (num%3 == 0):</a:t>
            </a:r>
          </a:p>
          <a:p>
            <a:pPr marL="0" lvl="1" indent="0" latinLnBrk="0">
              <a:spcBef>
                <a:spcPct val="55000"/>
              </a:spcBef>
              <a:buNone/>
            </a:pPr>
            <a:r>
              <a:rPr lang="en-US" altLang="ko-KR" sz="1100" b="1" dirty="0">
                <a:solidFill>
                  <a:srgbClr val="77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pt-BR" altLang="ko-KR" dirty="0"/>
              <a:t>		print('6 x', num/6, '=', num )</a:t>
            </a:r>
          </a:p>
          <a:p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755650" y="3655516"/>
            <a:ext cx="193354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</a:rPr>
              <a:t>답</a:t>
            </a:r>
            <a:r>
              <a:rPr lang="en-US" altLang="ko-KR" dirty="0" smtClean="0">
                <a:solidFill>
                  <a:srgbClr val="FF0000"/>
                </a:solidFill>
              </a:rPr>
              <a:t>)  	6x1=6</a:t>
            </a:r>
            <a:endParaRPr lang="en-US" altLang="ko-KR" dirty="0">
              <a:solidFill>
                <a:srgbClr val="FF0000"/>
              </a:solidFill>
            </a:endParaRPr>
          </a:p>
          <a:p>
            <a:r>
              <a:rPr lang="en-US" altLang="ko-KR" dirty="0">
                <a:solidFill>
                  <a:srgbClr val="FF0000"/>
                </a:solidFill>
              </a:rPr>
              <a:t>	</a:t>
            </a:r>
            <a:r>
              <a:rPr lang="en-US" altLang="ko-KR" dirty="0" smtClean="0">
                <a:solidFill>
                  <a:srgbClr val="FF0000"/>
                </a:solidFill>
              </a:rPr>
              <a:t>6x2=12</a:t>
            </a:r>
          </a:p>
          <a:p>
            <a:r>
              <a:rPr lang="en-US" altLang="ko-KR" dirty="0">
                <a:solidFill>
                  <a:srgbClr val="FF0000"/>
                </a:solidFill>
              </a:rPr>
              <a:t>	</a:t>
            </a:r>
            <a:r>
              <a:rPr lang="en-US" altLang="ko-KR" dirty="0" smtClean="0">
                <a:solidFill>
                  <a:srgbClr val="FF0000"/>
                </a:solidFill>
              </a:rPr>
              <a:t>6x3=18</a:t>
            </a:r>
          </a:p>
        </p:txBody>
      </p:sp>
    </p:spTree>
    <p:extLst>
      <p:ext uri="{BB962C8B-B14F-4D97-AF65-F5344CB8AC3E}">
        <p14:creationId xmlns:p14="http://schemas.microsoft.com/office/powerpoint/2010/main" val="10644459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8</a:t>
            </a:fld>
            <a:endParaRPr lang="ko-KR" altLang="en-US" dirty="0"/>
          </a:p>
        </p:txBody>
      </p:sp>
      <p:pic>
        <p:nvPicPr>
          <p:cNvPr id="4" name="내용 개체 틀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755650" y="1312651"/>
            <a:ext cx="7759700" cy="466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5446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직사각형 25"/>
          <p:cNvSpPr/>
          <p:nvPr/>
        </p:nvSpPr>
        <p:spPr>
          <a:xfrm>
            <a:off x="0" y="6559062"/>
            <a:ext cx="9156700" cy="2989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222"/>
          <a:stretch/>
        </p:blipFill>
        <p:spPr>
          <a:xfrm>
            <a:off x="0" y="0"/>
            <a:ext cx="9144000" cy="876300"/>
          </a:xfrm>
          <a:prstGeom prst="rect">
            <a:avLst/>
          </a:prstGeom>
        </p:spPr>
      </p:pic>
      <p:sp>
        <p:nvSpPr>
          <p:cNvPr id="22" name="직사각형 21"/>
          <p:cNvSpPr/>
          <p:nvPr/>
        </p:nvSpPr>
        <p:spPr>
          <a:xfrm>
            <a:off x="0" y="0"/>
            <a:ext cx="9156700" cy="876300"/>
          </a:xfrm>
          <a:prstGeom prst="rect">
            <a:avLst/>
          </a:prstGeom>
          <a:solidFill>
            <a:schemeClr val="tx1">
              <a:lumMod val="65000"/>
              <a:lumOff val="35000"/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196216" y="203537"/>
            <a:ext cx="67570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[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실습 </a:t>
            </a:r>
            <a:r>
              <a:rPr lang="en-US" altLang="ko-KR" sz="2400" dirty="0" smtClean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1</a:t>
            </a:r>
            <a:r>
              <a:rPr lang="en-US" altLang="ko-KR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] while</a:t>
            </a:r>
            <a:r>
              <a:rPr lang="ko-KR" altLang="en-US" sz="2400" dirty="0">
                <a:solidFill>
                  <a:schemeClr val="bg1"/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문</a:t>
            </a:r>
            <a:endParaRPr lang="ko-KR" altLang="en-US" sz="3200" b="1" dirty="0">
              <a:solidFill>
                <a:schemeClr val="bg1"/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CD35DA-7DA3-4004-95B7-1DAC72F1C791}" type="slidenum">
              <a:rPr lang="ko-KR" altLang="en-US" smtClean="0"/>
              <a:pPr/>
              <a:t>9</a:t>
            </a:fld>
            <a:endParaRPr lang="ko-KR" altLang="en-US" dirty="0"/>
          </a:p>
        </p:txBody>
      </p:sp>
      <p:pic>
        <p:nvPicPr>
          <p:cNvPr id="3" name="내용 개체 틀 2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698500" y="942487"/>
            <a:ext cx="7759700" cy="188512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489514" y="2994406"/>
            <a:ext cx="4572000" cy="1954381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ko-KR" altLang="en-US" sz="1100" dirty="0">
                <a:solidFill>
                  <a:srgbClr val="FF0000"/>
                </a:solidFill>
              </a:rPr>
              <a:t>답</a:t>
            </a:r>
            <a:r>
              <a:rPr lang="en-US" altLang="ko-KR" sz="1100" dirty="0">
                <a:solidFill>
                  <a:srgbClr val="FF0000"/>
                </a:solidFill>
              </a:rPr>
              <a:t>) </a:t>
            </a:r>
            <a:r>
              <a:rPr lang="en-US" altLang="ko-KR" sz="1100" dirty="0" smtClean="0">
                <a:solidFill>
                  <a:srgbClr val="FF0000"/>
                </a:solidFill>
              </a:rPr>
              <a:t>	</a:t>
            </a:r>
            <a:r>
              <a:rPr lang="en-US" altLang="ko-KR" sz="1100" dirty="0" err="1" smtClean="0">
                <a:solidFill>
                  <a:srgbClr val="FF0000"/>
                </a:solidFill>
              </a:rPr>
              <a:t>n,total</a:t>
            </a:r>
            <a:r>
              <a:rPr lang="en-US" altLang="ko-KR" sz="1100" dirty="0" smtClean="0">
                <a:solidFill>
                  <a:srgbClr val="FF0000"/>
                </a:solidFill>
              </a:rPr>
              <a:t>=20,0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for </a:t>
            </a:r>
            <a:r>
              <a:rPr lang="en-US" altLang="ko-KR" sz="1100" dirty="0">
                <a:solidFill>
                  <a:srgbClr val="FF0000"/>
                </a:solidFill>
              </a:rPr>
              <a:t>step in range(0,n+1,1):</a:t>
            </a: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    total</a:t>
            </a:r>
            <a:r>
              <a:rPr lang="en-US" altLang="ko-KR" sz="1100" dirty="0">
                <a:solidFill>
                  <a:srgbClr val="FF0000"/>
                </a:solidFill>
              </a:rPr>
              <a:t>+=step</a:t>
            </a:r>
          </a:p>
          <a:p>
            <a:pPr lvl="1"/>
            <a:r>
              <a:rPr lang="en-US" altLang="ko-KR" sz="1100" dirty="0" smtClean="0">
                <a:solidFill>
                  <a:srgbClr val="FF0000"/>
                </a:solidFill>
              </a:rPr>
              <a:t>	print(total)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endParaRPr lang="en-US" altLang="ko-KR" sz="1100" dirty="0" smtClean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</a:t>
            </a:r>
            <a:r>
              <a:rPr lang="en-US" altLang="ko-KR" sz="1100" dirty="0" err="1" smtClean="0">
                <a:solidFill>
                  <a:srgbClr val="FF0000"/>
                </a:solidFill>
              </a:rPr>
              <a:t>n,total</a:t>
            </a:r>
            <a:r>
              <a:rPr lang="en-US" altLang="ko-KR" sz="1100" dirty="0" smtClean="0">
                <a:solidFill>
                  <a:srgbClr val="FF0000"/>
                </a:solidFill>
              </a:rPr>
              <a:t>=30,0</a:t>
            </a:r>
            <a:endParaRPr lang="en-US" altLang="ko-KR" sz="1100" dirty="0">
              <a:solidFill>
                <a:srgbClr val="FF0000"/>
              </a:solidFill>
            </a:endParaRP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for step in range(0,n+1,1):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    total+=step</a:t>
            </a:r>
          </a:p>
          <a:p>
            <a:pPr lvl="1"/>
            <a:r>
              <a:rPr lang="en-US" altLang="ko-KR" sz="1100" dirty="0">
                <a:solidFill>
                  <a:srgbClr val="FF0000"/>
                </a:solidFill>
              </a:rPr>
              <a:t>	print(total)</a:t>
            </a:r>
          </a:p>
          <a:p>
            <a:pPr lvl="1"/>
            <a:endParaRPr lang="en-US" altLang="ko-KR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9030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2">
      <a:majorFont>
        <a:latin typeface="나눔고딕"/>
        <a:ea typeface="나눔고딕"/>
        <a:cs typeface=""/>
      </a:majorFont>
      <a:minorFont>
        <a:latin typeface="나눔고딕"/>
        <a:ea typeface="나눔고딕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2937</TotalTime>
  <Words>699</Words>
  <Application>Microsoft Office PowerPoint</Application>
  <PresentationFormat>화면 슬라이드 쇼(4:3)</PresentationFormat>
  <Paragraphs>211</Paragraphs>
  <Slides>20</Slides>
  <Notes>19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9" baseType="lpstr">
      <vt:lpstr>굴림</vt:lpstr>
      <vt:lpstr>Arial</vt:lpstr>
      <vt:lpstr>나눔고딕</vt:lpstr>
      <vt:lpstr>Courier New</vt:lpstr>
      <vt:lpstr>맑은 고딕</vt:lpstr>
      <vt:lpstr>나눔고딕 ExtraBold</vt:lpstr>
      <vt:lpstr>Wingdings</vt:lpstr>
      <vt:lpstr>나눔명조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booksr</dc:creator>
  <cp:lastModifiedBy>student</cp:lastModifiedBy>
  <cp:revision>116</cp:revision>
  <dcterms:created xsi:type="dcterms:W3CDTF">2016-02-18T03:21:45Z</dcterms:created>
  <dcterms:modified xsi:type="dcterms:W3CDTF">2018-02-02T01:23:45Z</dcterms:modified>
</cp:coreProperties>
</file>

<file path=docProps/thumbnail.jpeg>
</file>